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79" r:id="rId3"/>
    <p:sldId id="283" r:id="rId4"/>
    <p:sldId id="280" r:id="rId5"/>
    <p:sldId id="281" r:id="rId6"/>
    <p:sldId id="284" r:id="rId7"/>
    <p:sldId id="286" r:id="rId8"/>
    <p:sldId id="285" r:id="rId9"/>
    <p:sldId id="287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 Komadina" initials="MK" lastIdx="1" clrIdx="0">
    <p:extLst>
      <p:ext uri="{19B8F6BF-5375-455C-9EA6-DF929625EA0E}">
        <p15:presenceInfo xmlns:p15="http://schemas.microsoft.com/office/powerpoint/2012/main" userId="Marina Komad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3974" autoAdjust="0"/>
  </p:normalViewPr>
  <p:slideViewPr>
    <p:cSldViewPr snapToGrid="0">
      <p:cViewPr varScale="1">
        <p:scale>
          <a:sx n="85" d="100"/>
          <a:sy n="85" d="100"/>
        </p:scale>
        <p:origin x="59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253F9D-9FE1-4E27-B599-2B8E3108A49F}" type="datetimeFigureOut">
              <a:rPr lang="hr-HR" smtClean="0"/>
              <a:t>14.9.2022.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97DDE-3A6F-497F-A7EC-2C2CE024C2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65124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597DDE-3A6F-497F-A7EC-2C2CE024C209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74494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14.9.2022.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1848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14.9.2022.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195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14.9.2022.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4154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14.9.2022.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840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14.9.2022.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2017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14.9.2022.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6662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14.9.2022.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8969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14.9.2022.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3514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14.9.2022.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868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14.9.2022.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0064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14.9.2022.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0185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148EA-6B88-4171-8B7A-E86F5126C524}" type="datetimeFigureOut">
              <a:rPr lang="hr-HR" smtClean="0"/>
              <a:t>14.9.2022.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746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hyperlink" Target="https://www.e-sfera.hr/dodatni-digitalni-sadrzaji/9bdbaff5-5dd4-4aea-b9e5-a49d2f50f0e7/assets/audio/3_9__invisible_ink.mp3" TargetMode="Externa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8186" y="1593637"/>
            <a:ext cx="8590670" cy="1325194"/>
          </a:xfrm>
        </p:spPr>
        <p:txBody>
          <a:bodyPr>
            <a:normAutofit/>
          </a:bodyPr>
          <a:lstStyle/>
          <a:p>
            <a:r>
              <a:rPr lang="hr-HR" sz="6600" b="1" dirty="0">
                <a:solidFill>
                  <a:srgbClr val="FF0000"/>
                </a:solidFill>
              </a:rPr>
              <a:t>UNIT 3: School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1521" y="3067040"/>
            <a:ext cx="9144000" cy="1655762"/>
          </a:xfrm>
        </p:spPr>
        <p:txBody>
          <a:bodyPr>
            <a:normAutofit/>
          </a:bodyPr>
          <a:lstStyle/>
          <a:p>
            <a:r>
              <a:rPr lang="hr-HR" sz="6600" dirty="0" err="1"/>
              <a:t>Fun</a:t>
            </a:r>
            <a:r>
              <a:rPr lang="hr-HR" sz="6600" dirty="0"/>
              <a:t> </a:t>
            </a:r>
            <a:r>
              <a:rPr lang="hr-HR" sz="6600" dirty="0" err="1"/>
              <a:t>with</a:t>
            </a:r>
            <a:r>
              <a:rPr lang="hr-HR" sz="6600" dirty="0"/>
              <a:t> </a:t>
            </a:r>
            <a:r>
              <a:rPr lang="hr-HR" sz="6600" dirty="0" err="1"/>
              <a:t>science</a:t>
            </a:r>
            <a:r>
              <a:rPr lang="hr-HR" sz="6600" dirty="0"/>
              <a:t>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1384">
            <a:off x="833351" y="1589659"/>
            <a:ext cx="3363427" cy="44859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7445" y="5743575"/>
            <a:ext cx="521455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41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4917473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29288" y="1223963"/>
            <a:ext cx="572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/>
              <a:t>Do </a:t>
            </a:r>
            <a:r>
              <a:rPr lang="hr-HR" sz="2600" dirty="0" err="1"/>
              <a:t>you</a:t>
            </a:r>
            <a:r>
              <a:rPr lang="hr-HR" sz="2600" dirty="0"/>
              <a:t> </a:t>
            </a:r>
            <a:r>
              <a:rPr lang="hr-HR" sz="2600" dirty="0" err="1"/>
              <a:t>like</a:t>
            </a:r>
            <a:r>
              <a:rPr lang="hr-HR" sz="2600" dirty="0"/>
              <a:t> </a:t>
            </a:r>
            <a:r>
              <a:rPr lang="hr-HR" sz="2600" dirty="0" err="1"/>
              <a:t>science</a:t>
            </a:r>
            <a:r>
              <a:rPr lang="hr-HR" sz="2600" dirty="0"/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29288" y="2219326"/>
            <a:ext cx="572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/>
              <a:t>Do </a:t>
            </a:r>
            <a:r>
              <a:rPr lang="hr-HR" sz="2600" dirty="0" err="1"/>
              <a:t>you</a:t>
            </a:r>
            <a:r>
              <a:rPr lang="hr-HR" sz="2600" dirty="0"/>
              <a:t> </a:t>
            </a:r>
            <a:r>
              <a:rPr lang="hr-HR" sz="2600" dirty="0" err="1"/>
              <a:t>like</a:t>
            </a:r>
            <a:r>
              <a:rPr lang="hr-HR" sz="2600" dirty="0"/>
              <a:t> </a:t>
            </a:r>
            <a:r>
              <a:rPr lang="hr-HR" sz="2600" dirty="0" err="1"/>
              <a:t>maths</a:t>
            </a:r>
            <a:r>
              <a:rPr lang="hr-HR" sz="2600" dirty="0"/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29288" y="3262373"/>
            <a:ext cx="572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Why</a:t>
            </a:r>
            <a:r>
              <a:rPr lang="hr-HR" sz="2600" dirty="0"/>
              <a:t>? / </a:t>
            </a:r>
            <a:r>
              <a:rPr lang="hr-HR" sz="2600" dirty="0" err="1"/>
              <a:t>Why</a:t>
            </a:r>
            <a:r>
              <a:rPr lang="hr-HR" sz="2600" dirty="0"/>
              <a:t> </a:t>
            </a:r>
            <a:r>
              <a:rPr lang="hr-HR" sz="2600" dirty="0" err="1"/>
              <a:t>not</a:t>
            </a:r>
            <a:r>
              <a:rPr lang="hr-HR" sz="2600" dirty="0"/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29288" y="4305420"/>
            <a:ext cx="572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Who’s</a:t>
            </a:r>
            <a:r>
              <a:rPr lang="hr-HR" sz="2600" dirty="0"/>
              <a:t> </a:t>
            </a:r>
            <a:r>
              <a:rPr lang="hr-HR" sz="2600" dirty="0" err="1"/>
              <a:t>good</a:t>
            </a:r>
            <a:r>
              <a:rPr lang="hr-HR" sz="2600" dirty="0"/>
              <a:t> at </a:t>
            </a:r>
            <a:r>
              <a:rPr lang="hr-HR" sz="2600" dirty="0" err="1"/>
              <a:t>science</a:t>
            </a:r>
            <a:r>
              <a:rPr lang="hr-HR" sz="2600" dirty="0"/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29288" y="5348467"/>
            <a:ext cx="572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Who’s</a:t>
            </a:r>
            <a:r>
              <a:rPr lang="hr-HR" sz="2600" dirty="0"/>
              <a:t> </a:t>
            </a:r>
            <a:r>
              <a:rPr lang="hr-HR" sz="2600" dirty="0" err="1"/>
              <a:t>good</a:t>
            </a:r>
            <a:r>
              <a:rPr lang="hr-HR" sz="2600" dirty="0"/>
              <a:t> at </a:t>
            </a:r>
            <a:r>
              <a:rPr lang="hr-HR" sz="2600" dirty="0" err="1"/>
              <a:t>maths</a:t>
            </a:r>
            <a:r>
              <a:rPr lang="hr-HR" sz="26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14951" y="414337"/>
            <a:ext cx="4786312" cy="5826681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714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43076" y="785812"/>
            <a:ext cx="7986712" cy="3693319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r-HR" sz="2600" i="1" dirty="0" err="1"/>
              <a:t>Translate</a:t>
            </a:r>
            <a:r>
              <a:rPr lang="hr-HR" sz="2600" i="1" dirty="0"/>
              <a:t> </a:t>
            </a:r>
          </a:p>
          <a:p>
            <a:endParaRPr lang="hr-HR" sz="2600" i="1" dirty="0"/>
          </a:p>
          <a:p>
            <a:r>
              <a:rPr lang="hr-HR" sz="2600" dirty="0" err="1"/>
              <a:t>boil</a:t>
            </a:r>
            <a:r>
              <a:rPr lang="hr-HR" sz="2600" dirty="0"/>
              <a:t> =					</a:t>
            </a:r>
            <a:r>
              <a:rPr lang="hr-HR" sz="2600" dirty="0" err="1"/>
              <a:t>float</a:t>
            </a:r>
            <a:r>
              <a:rPr lang="hr-HR" sz="2600" dirty="0"/>
              <a:t> =			</a:t>
            </a:r>
          </a:p>
          <a:p>
            <a:endParaRPr lang="hr-HR" sz="2600" dirty="0"/>
          </a:p>
          <a:p>
            <a:r>
              <a:rPr lang="hr-HR" sz="2600" dirty="0" err="1"/>
              <a:t>steam</a:t>
            </a:r>
            <a:r>
              <a:rPr lang="hr-HR" sz="2600" dirty="0"/>
              <a:t> =				</a:t>
            </a:r>
            <a:r>
              <a:rPr lang="hr-HR" sz="2600" dirty="0" err="1"/>
              <a:t>die</a:t>
            </a:r>
            <a:r>
              <a:rPr lang="hr-HR" sz="2600" dirty="0"/>
              <a:t> </a:t>
            </a:r>
            <a:r>
              <a:rPr lang="hr-HR" sz="2600" dirty="0" err="1"/>
              <a:t>out</a:t>
            </a:r>
            <a:r>
              <a:rPr lang="hr-HR" sz="2600" dirty="0"/>
              <a:t> = </a:t>
            </a:r>
          </a:p>
          <a:p>
            <a:endParaRPr lang="hr-HR" sz="2600" dirty="0"/>
          </a:p>
          <a:p>
            <a:r>
              <a:rPr lang="hr-HR" sz="2600" dirty="0" err="1"/>
              <a:t>sneeze</a:t>
            </a:r>
            <a:r>
              <a:rPr lang="hr-HR" sz="2600" dirty="0"/>
              <a:t> = 				</a:t>
            </a:r>
            <a:r>
              <a:rPr lang="hr-HR" sz="2600" dirty="0" err="1"/>
              <a:t>hatch</a:t>
            </a:r>
            <a:r>
              <a:rPr lang="hr-HR" sz="2600" dirty="0"/>
              <a:t> = </a:t>
            </a:r>
          </a:p>
          <a:p>
            <a:endParaRPr lang="hr-HR" sz="2600" dirty="0"/>
          </a:p>
          <a:p>
            <a:r>
              <a:rPr lang="hr-HR" sz="2600" dirty="0" err="1"/>
              <a:t>sink</a:t>
            </a:r>
            <a:r>
              <a:rPr lang="hr-HR" sz="2600" dirty="0"/>
              <a:t> =					</a:t>
            </a:r>
            <a:r>
              <a:rPr lang="hr-HR" sz="2600" dirty="0" err="1"/>
              <a:t>freeze</a:t>
            </a:r>
            <a:r>
              <a:rPr lang="hr-HR" sz="2600" dirty="0"/>
              <a:t> =</a:t>
            </a:r>
          </a:p>
        </p:txBody>
      </p:sp>
      <p:sp>
        <p:nvSpPr>
          <p:cNvPr id="5" name="Rectangle 4"/>
          <p:cNvSpPr/>
          <p:nvPr/>
        </p:nvSpPr>
        <p:spPr>
          <a:xfrm>
            <a:off x="2726055" y="1633879"/>
            <a:ext cx="116358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600" i="1" dirty="0">
                <a:solidFill>
                  <a:srgbClr val="0070C0"/>
                </a:solidFill>
              </a:rPr>
              <a:t>ključati</a:t>
            </a:r>
            <a:endParaRPr lang="hr-HR" sz="26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76600" y="2372794"/>
            <a:ext cx="81304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600" i="1" dirty="0">
                <a:solidFill>
                  <a:srgbClr val="0070C0"/>
                </a:solidFill>
              </a:rPr>
              <a:t>para</a:t>
            </a:r>
            <a:endParaRPr lang="hr-HR" sz="2600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62048" y="3913528"/>
            <a:ext cx="186339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600" i="1" dirty="0">
                <a:solidFill>
                  <a:srgbClr val="0070C0"/>
                </a:solidFill>
              </a:rPr>
              <a:t>smrzavati se</a:t>
            </a:r>
          </a:p>
        </p:txBody>
      </p:sp>
      <p:sp>
        <p:nvSpPr>
          <p:cNvPr id="9" name="Rectangle 8"/>
          <p:cNvSpPr/>
          <p:nvPr/>
        </p:nvSpPr>
        <p:spPr>
          <a:xfrm>
            <a:off x="3076600" y="3139882"/>
            <a:ext cx="94609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600" i="1" dirty="0">
                <a:solidFill>
                  <a:srgbClr val="0070C0"/>
                </a:solidFill>
              </a:rPr>
              <a:t>kihati</a:t>
            </a:r>
            <a:endParaRPr lang="hr-HR" sz="2600" dirty="0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09571" y="3959777"/>
            <a:ext cx="99655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600" i="1" dirty="0">
                <a:solidFill>
                  <a:srgbClr val="0070C0"/>
                </a:solidFill>
              </a:rPr>
              <a:t>tonuti</a:t>
            </a:r>
            <a:endParaRPr lang="hr-HR" sz="2600" dirty="0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20760" y="1565012"/>
            <a:ext cx="107298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600" i="1" dirty="0">
                <a:solidFill>
                  <a:srgbClr val="0070C0"/>
                </a:solidFill>
              </a:rPr>
              <a:t>plutati</a:t>
            </a:r>
            <a:endParaRPr lang="hr-HR" sz="2600" dirty="0">
              <a:solidFill>
                <a:srgbClr val="0070C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76573" y="3182778"/>
            <a:ext cx="120898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600" i="1" dirty="0">
                <a:solidFill>
                  <a:srgbClr val="0070C0"/>
                </a:solidFill>
              </a:rPr>
              <a:t>izleći se</a:t>
            </a:r>
            <a:endParaRPr lang="hr-HR" sz="2600" dirty="0">
              <a:solidFill>
                <a:srgbClr val="0070C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92800" y="2344212"/>
            <a:ext cx="145905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600" i="1" dirty="0">
                <a:solidFill>
                  <a:srgbClr val="0070C0"/>
                </a:solidFill>
              </a:rPr>
              <a:t>ugasiti se</a:t>
            </a:r>
            <a:endParaRPr lang="hr-HR" sz="2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49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5022586" cy="68580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85813" y="1042988"/>
            <a:ext cx="342899" cy="3714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Oval 6"/>
          <p:cNvSpPr/>
          <p:nvPr/>
        </p:nvSpPr>
        <p:spPr>
          <a:xfrm>
            <a:off x="785812" y="2085975"/>
            <a:ext cx="342899" cy="3714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Oval 7"/>
          <p:cNvSpPr/>
          <p:nvPr/>
        </p:nvSpPr>
        <p:spPr>
          <a:xfrm>
            <a:off x="757235" y="3128962"/>
            <a:ext cx="342899" cy="3714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Oval 8"/>
          <p:cNvSpPr/>
          <p:nvPr/>
        </p:nvSpPr>
        <p:spPr>
          <a:xfrm>
            <a:off x="757235" y="4414838"/>
            <a:ext cx="300035" cy="31432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Oval 9"/>
          <p:cNvSpPr/>
          <p:nvPr/>
        </p:nvSpPr>
        <p:spPr>
          <a:xfrm>
            <a:off x="714371" y="5422105"/>
            <a:ext cx="342899" cy="3714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Oval 10"/>
          <p:cNvSpPr/>
          <p:nvPr/>
        </p:nvSpPr>
        <p:spPr>
          <a:xfrm>
            <a:off x="728660" y="6443660"/>
            <a:ext cx="342899" cy="3714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F23427-DF9F-5E85-3B19-2A538CEC0B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321" t="9412" b="44183"/>
          <a:stretch/>
        </p:blipFill>
        <p:spPr>
          <a:xfrm>
            <a:off x="6347012" y="247853"/>
            <a:ext cx="4347882" cy="590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86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797000"/>
            <a:ext cx="9344025" cy="52271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15113" y="1203404"/>
            <a:ext cx="352901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>
                <a:solidFill>
                  <a:schemeClr val="accent1">
                    <a:lumMod val="50000"/>
                  </a:schemeClr>
                </a:solidFill>
              </a:rPr>
              <a:t>120 </a:t>
            </a:r>
            <a:r>
              <a:rPr lang="hr-HR" sz="2600" dirty="0" err="1">
                <a:solidFill>
                  <a:schemeClr val="accent1">
                    <a:lumMod val="50000"/>
                  </a:schemeClr>
                </a:solidFill>
              </a:rPr>
              <a:t>minutes</a:t>
            </a:r>
            <a:r>
              <a:rPr lang="hr-HR" sz="2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r-HR" sz="2600" dirty="0" err="1">
                <a:solidFill>
                  <a:schemeClr val="accent1">
                    <a:lumMod val="50000"/>
                  </a:schemeClr>
                </a:solidFill>
              </a:rPr>
              <a:t>every</a:t>
            </a:r>
            <a:r>
              <a:rPr lang="hr-HR" sz="2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r-HR" sz="2600" dirty="0" err="1">
                <a:solidFill>
                  <a:schemeClr val="accent1">
                    <a:lumMod val="50000"/>
                  </a:schemeClr>
                </a:solidFill>
              </a:rPr>
              <a:t>day</a:t>
            </a:r>
            <a:r>
              <a:rPr lang="hr-HR" sz="2600" dirty="0">
                <a:solidFill>
                  <a:schemeClr val="accent1">
                    <a:lumMod val="50000"/>
                  </a:schemeClr>
                </a:solidFill>
              </a:rPr>
              <a:t>, 840 </a:t>
            </a:r>
            <a:r>
              <a:rPr lang="hr-HR" sz="2600" dirty="0" err="1">
                <a:solidFill>
                  <a:schemeClr val="accent1">
                    <a:lumMod val="50000"/>
                  </a:schemeClr>
                </a:solidFill>
              </a:rPr>
              <a:t>minutes</a:t>
            </a:r>
            <a:r>
              <a:rPr lang="hr-HR" sz="2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r-HR" sz="2600" dirty="0" err="1">
                <a:solidFill>
                  <a:schemeClr val="accent1">
                    <a:lumMod val="50000"/>
                  </a:schemeClr>
                </a:solidFill>
              </a:rPr>
              <a:t>every</a:t>
            </a:r>
            <a:r>
              <a:rPr lang="hr-HR" sz="2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r-HR" sz="2600" dirty="0" err="1">
                <a:solidFill>
                  <a:schemeClr val="accent1">
                    <a:lumMod val="50000"/>
                  </a:schemeClr>
                </a:solidFill>
              </a:rPr>
              <a:t>week</a:t>
            </a:r>
            <a:r>
              <a:rPr lang="hr-HR" sz="26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65168" y="3187038"/>
            <a:ext cx="352901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>
                <a:solidFill>
                  <a:schemeClr val="accent1">
                    <a:lumMod val="50000"/>
                  </a:schemeClr>
                </a:solidFill>
              </a:rPr>
              <a:t>£4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93717" y="4941062"/>
            <a:ext cx="352901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>
                <a:solidFill>
                  <a:schemeClr val="accent1">
                    <a:lumMod val="50000"/>
                  </a:schemeClr>
                </a:solidFill>
              </a:rPr>
              <a:t>4 </a:t>
            </a:r>
            <a:r>
              <a:rPr lang="hr-HR" sz="2600" dirty="0" err="1">
                <a:solidFill>
                  <a:schemeClr val="accent1">
                    <a:lumMod val="50000"/>
                  </a:schemeClr>
                </a:solidFill>
              </a:rPr>
              <a:t>days</a:t>
            </a:r>
            <a:r>
              <a:rPr lang="hr-HR" sz="26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466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00588" cy="68759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3733"/>
            <a:ext cx="6432378" cy="6288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031" y="1384459"/>
            <a:ext cx="11421527" cy="53001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77107" y="5386388"/>
            <a:ext cx="628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endParaRPr lang="hr-H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24523" y="3557528"/>
            <a:ext cx="628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endParaRPr lang="hr-H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7182" y="5995481"/>
            <a:ext cx="6286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dirty="0">
                <a:solidFill>
                  <a:schemeClr val="accent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73132" y="2809876"/>
            <a:ext cx="628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chemeClr val="accent1">
                    <a:lumMod val="50000"/>
                  </a:schemeClr>
                </a:solidFill>
              </a:rPr>
              <a:t>4</a:t>
            </a:r>
            <a:endParaRPr lang="hr-H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20748" y="2101067"/>
            <a:ext cx="628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chemeClr val="accent1">
                    <a:lumMod val="50000"/>
                  </a:schemeClr>
                </a:solidFill>
              </a:rPr>
              <a:t>5</a:t>
            </a:r>
            <a:endParaRPr lang="hr-H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41739" y="4784825"/>
            <a:ext cx="6286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dirty="0">
                <a:solidFill>
                  <a:schemeClr val="accent1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108096" y="4967228"/>
            <a:ext cx="6286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dirty="0">
                <a:solidFill>
                  <a:schemeClr val="accent1">
                    <a:lumMod val="50000"/>
                  </a:schemeClr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01126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688" y="1070774"/>
            <a:ext cx="43178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dirty="0" err="1"/>
              <a:t>Translate</a:t>
            </a:r>
            <a:r>
              <a:rPr lang="hr-HR" sz="2600" b="1" dirty="0"/>
              <a:t> </a:t>
            </a:r>
            <a:r>
              <a:rPr lang="hr-HR" sz="2600" i="1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8688" y="2114551"/>
            <a:ext cx="10772775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/>
              <a:t>mix –		</a:t>
            </a:r>
            <a:r>
              <a:rPr lang="hr-HR" sz="2600" i="1" dirty="0"/>
              <a:t>				</a:t>
            </a:r>
            <a:r>
              <a:rPr lang="hr-HR" sz="2600" dirty="0" err="1"/>
              <a:t>squeeze</a:t>
            </a:r>
            <a:r>
              <a:rPr lang="hr-HR" sz="2600" dirty="0"/>
              <a:t> -</a:t>
            </a:r>
            <a:endParaRPr lang="hr-HR" sz="2600" i="1" dirty="0"/>
          </a:p>
          <a:p>
            <a:endParaRPr lang="hr-HR" sz="2600" i="1" dirty="0"/>
          </a:p>
          <a:p>
            <a:r>
              <a:rPr lang="hr-HR" sz="2600" dirty="0" err="1"/>
              <a:t>dip</a:t>
            </a:r>
            <a:r>
              <a:rPr lang="hr-HR" sz="2600" dirty="0"/>
              <a:t> –	</a:t>
            </a:r>
            <a:r>
              <a:rPr lang="hr-HR" sz="2600" i="1" dirty="0"/>
              <a:t>					</a:t>
            </a:r>
            <a:r>
              <a:rPr lang="hr-HR" sz="2600" dirty="0" err="1"/>
              <a:t>add</a:t>
            </a:r>
            <a:r>
              <a:rPr lang="hr-HR" sz="2600" dirty="0"/>
              <a:t> -</a:t>
            </a:r>
            <a:endParaRPr lang="hr-HR" sz="2600" i="1" dirty="0"/>
          </a:p>
          <a:p>
            <a:endParaRPr lang="hr-HR" sz="2600" i="1" dirty="0"/>
          </a:p>
          <a:p>
            <a:r>
              <a:rPr lang="hr-HR" sz="2600" dirty="0" err="1"/>
              <a:t>hold</a:t>
            </a:r>
            <a:r>
              <a:rPr lang="hr-HR" sz="2600" dirty="0"/>
              <a:t> – </a:t>
            </a:r>
            <a:r>
              <a:rPr lang="hr-HR" sz="2600" i="1" dirty="0"/>
              <a:t>						</a:t>
            </a:r>
            <a:r>
              <a:rPr lang="hr-HR" sz="2600" dirty="0" err="1"/>
              <a:t>heat</a:t>
            </a:r>
            <a:r>
              <a:rPr lang="hr-HR" sz="2600" i="1" dirty="0"/>
              <a:t> – </a:t>
            </a:r>
          </a:p>
          <a:p>
            <a:endParaRPr lang="hr-HR" sz="2600" i="1" dirty="0"/>
          </a:p>
          <a:p>
            <a:r>
              <a:rPr lang="hr-HR" sz="2600" dirty="0"/>
              <a:t>a </a:t>
            </a:r>
            <a:r>
              <a:rPr lang="hr-HR" sz="2600" dirty="0" err="1"/>
              <a:t>few</a:t>
            </a:r>
            <a:r>
              <a:rPr lang="hr-HR" sz="2600" dirty="0"/>
              <a:t> </a:t>
            </a:r>
            <a:r>
              <a:rPr lang="hr-HR" sz="2600" dirty="0" err="1"/>
              <a:t>drops</a:t>
            </a:r>
            <a:r>
              <a:rPr lang="hr-HR" sz="2600" dirty="0"/>
              <a:t> –</a:t>
            </a:r>
            <a:r>
              <a:rPr lang="hr-HR" sz="2600" i="1" dirty="0"/>
              <a:t>					</a:t>
            </a:r>
            <a:r>
              <a:rPr lang="hr-HR" sz="2600" dirty="0" err="1"/>
              <a:t>dry</a:t>
            </a:r>
            <a:r>
              <a:rPr lang="hr-HR" sz="2600" dirty="0"/>
              <a:t> – </a:t>
            </a:r>
          </a:p>
        </p:txBody>
      </p:sp>
      <p:sp>
        <p:nvSpPr>
          <p:cNvPr id="2" name="Rectangle 1"/>
          <p:cNvSpPr/>
          <p:nvPr/>
        </p:nvSpPr>
        <p:spPr>
          <a:xfrm>
            <a:off x="1832150" y="2114551"/>
            <a:ext cx="125547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600" i="1" dirty="0">
                <a:solidFill>
                  <a:srgbClr val="0070C0"/>
                </a:solidFill>
              </a:rPr>
              <a:t>miješati</a:t>
            </a:r>
            <a:endParaRPr lang="hr-HR" sz="2600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19123" y="2899561"/>
            <a:ext cx="119776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600" i="1" dirty="0">
                <a:solidFill>
                  <a:srgbClr val="0070C0"/>
                </a:solidFill>
              </a:rPr>
              <a:t>umočiti</a:t>
            </a:r>
            <a:endParaRPr lang="hr-HR" sz="26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1838" y="3707384"/>
            <a:ext cx="95609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600" i="1" dirty="0">
                <a:solidFill>
                  <a:srgbClr val="0070C0"/>
                </a:solidFill>
              </a:rPr>
              <a:t>držati</a:t>
            </a:r>
            <a:endParaRPr lang="hr-HR" sz="2600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37934" y="4494671"/>
            <a:ext cx="193040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600" i="1" dirty="0">
                <a:solidFill>
                  <a:srgbClr val="0070C0"/>
                </a:solidFill>
              </a:rPr>
              <a:t>nekoliko kapi</a:t>
            </a:r>
            <a:endParaRPr lang="hr-HR" sz="2600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98130" y="2114551"/>
            <a:ext cx="128432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600" i="1" dirty="0">
                <a:solidFill>
                  <a:srgbClr val="0070C0"/>
                </a:solidFill>
              </a:rPr>
              <a:t>iscijediti</a:t>
            </a:r>
          </a:p>
        </p:txBody>
      </p:sp>
      <p:sp>
        <p:nvSpPr>
          <p:cNvPr id="9" name="Rectangle 8"/>
          <p:cNvSpPr/>
          <p:nvPr/>
        </p:nvSpPr>
        <p:spPr>
          <a:xfrm>
            <a:off x="7268177" y="2899561"/>
            <a:ext cx="105990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600" i="1" dirty="0">
                <a:solidFill>
                  <a:srgbClr val="0070C0"/>
                </a:solidFill>
              </a:rPr>
              <a:t>dodati</a:t>
            </a:r>
            <a:endParaRPr lang="hr-HR" sz="2600" dirty="0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23055" y="3684571"/>
            <a:ext cx="128471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600" i="1" dirty="0">
                <a:solidFill>
                  <a:srgbClr val="0070C0"/>
                </a:solidFill>
              </a:rPr>
              <a:t>zagrijati</a:t>
            </a:r>
            <a:endParaRPr lang="hr-HR" sz="2600" dirty="0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68177" y="4469581"/>
            <a:ext cx="161935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600" i="1" dirty="0">
                <a:solidFill>
                  <a:srgbClr val="0070C0"/>
                </a:solidFill>
              </a:rPr>
              <a:t>osušiti (se)</a:t>
            </a:r>
            <a:endParaRPr lang="hr-HR" sz="2600" dirty="0">
              <a:solidFill>
                <a:srgbClr val="0070C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81713" y="384172"/>
            <a:ext cx="8929687" cy="5030778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6652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462" y="1581147"/>
            <a:ext cx="11095076" cy="39866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71825" y="2214563"/>
            <a:ext cx="1371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dirty="0" err="1">
                <a:solidFill>
                  <a:schemeClr val="accent1">
                    <a:lumMod val="50000"/>
                  </a:schemeClr>
                </a:solidFill>
              </a:rPr>
              <a:t>lemon</a:t>
            </a:r>
            <a:endParaRPr lang="hr-HR" sz="2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39187" y="2214562"/>
            <a:ext cx="1371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dirty="0">
                <a:solidFill>
                  <a:schemeClr val="accent1">
                    <a:lumMod val="50000"/>
                  </a:schemeClr>
                </a:solidFill>
              </a:rPr>
              <a:t>water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68948" y="2707005"/>
            <a:ext cx="1371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dirty="0" err="1">
                <a:solidFill>
                  <a:schemeClr val="accent1">
                    <a:lumMod val="50000"/>
                  </a:schemeClr>
                </a:solidFill>
              </a:rPr>
              <a:t>spoon</a:t>
            </a:r>
            <a:endParaRPr lang="hr-HR" sz="2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24987" y="3171092"/>
            <a:ext cx="1371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dirty="0" err="1">
                <a:solidFill>
                  <a:schemeClr val="accent1">
                    <a:lumMod val="50000"/>
                  </a:schemeClr>
                </a:solidFill>
              </a:rPr>
              <a:t>paper</a:t>
            </a:r>
            <a:endParaRPr lang="hr-HR" sz="2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81925" y="3574477"/>
            <a:ext cx="1371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dirty="0" err="1">
                <a:solidFill>
                  <a:schemeClr val="accent1">
                    <a:lumMod val="50000"/>
                  </a:schemeClr>
                </a:solidFill>
              </a:rPr>
              <a:t>invisible</a:t>
            </a:r>
            <a:endParaRPr lang="hr-HR" sz="2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67300" y="4066920"/>
            <a:ext cx="1371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dirty="0" err="1">
                <a:solidFill>
                  <a:schemeClr val="accent1">
                    <a:lumMod val="50000"/>
                  </a:schemeClr>
                </a:solidFill>
              </a:rPr>
              <a:t>bulb</a:t>
            </a:r>
            <a:endParaRPr lang="hr-HR" sz="2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781925" y="5460084"/>
            <a:ext cx="41576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err="1">
                <a:hlinkClick r:id="rId5"/>
              </a:rPr>
              <a:t>https</a:t>
            </a:r>
            <a:r>
              <a:rPr lang="hr-HR" dirty="0">
                <a:hlinkClick r:id="rId5"/>
              </a:rPr>
              <a:t>://</a:t>
            </a:r>
            <a:r>
              <a:rPr lang="hr-HR" dirty="0" err="1">
                <a:hlinkClick r:id="rId5"/>
              </a:rPr>
              <a:t>www.e-sfera.hr</a:t>
            </a:r>
            <a:r>
              <a:rPr lang="hr-HR" dirty="0">
                <a:hlinkClick r:id="rId5"/>
              </a:rPr>
              <a:t>/dodatni-digitalni-</a:t>
            </a:r>
            <a:r>
              <a:rPr lang="hr-HR" dirty="0" err="1">
                <a:hlinkClick r:id="rId5"/>
              </a:rPr>
              <a:t>sadrzaji</a:t>
            </a:r>
            <a:r>
              <a:rPr lang="hr-HR" dirty="0">
                <a:hlinkClick r:id="rId5"/>
              </a:rPr>
              <a:t>/</a:t>
            </a:r>
            <a:r>
              <a:rPr lang="hr-HR" dirty="0" err="1">
                <a:hlinkClick r:id="rId5"/>
              </a:rPr>
              <a:t>9bdbaff5-5dd4-4aea-b9e5-a49d2f50f0e7</a:t>
            </a:r>
            <a:r>
              <a:rPr lang="hr-HR" dirty="0">
                <a:hlinkClick r:id="rId5"/>
              </a:rPr>
              <a:t>/</a:t>
            </a:r>
            <a:r>
              <a:rPr lang="hr-HR" dirty="0" err="1">
                <a:hlinkClick r:id="rId5"/>
              </a:rPr>
              <a:t>assets</a:t>
            </a:r>
            <a:r>
              <a:rPr lang="hr-HR" dirty="0">
                <a:hlinkClick r:id="rId5"/>
              </a:rPr>
              <a:t>/audio/3_9__</a:t>
            </a:r>
            <a:r>
              <a:rPr lang="hr-HR" dirty="0" err="1">
                <a:hlinkClick r:id="rId5"/>
              </a:rPr>
              <a:t>invisible_ink.mp3</a:t>
            </a:r>
            <a:r>
              <a:rPr lang="hr-HR" dirty="0"/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1525" y="5718086"/>
            <a:ext cx="665797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Listen</a:t>
            </a:r>
            <a:r>
              <a:rPr lang="hr-HR" sz="2600" dirty="0"/>
              <a:t> </a:t>
            </a:r>
            <a:r>
              <a:rPr lang="hr-HR" sz="2600" dirty="0" err="1"/>
              <a:t>and</a:t>
            </a:r>
            <a:r>
              <a:rPr lang="hr-HR" sz="2600" dirty="0"/>
              <a:t> </a:t>
            </a:r>
            <a:r>
              <a:rPr lang="hr-HR" sz="2600" dirty="0" err="1"/>
              <a:t>check</a:t>
            </a:r>
            <a:r>
              <a:rPr lang="hr-HR" sz="2600" dirty="0"/>
              <a:t> </a:t>
            </a:r>
            <a:r>
              <a:rPr lang="hr-HR" sz="2600" dirty="0" err="1"/>
              <a:t>your</a:t>
            </a:r>
            <a:r>
              <a:rPr lang="hr-HR" sz="2600" dirty="0"/>
              <a:t> </a:t>
            </a:r>
            <a:r>
              <a:rPr lang="hr-HR" sz="2600" dirty="0" err="1"/>
              <a:t>answers</a:t>
            </a:r>
            <a:r>
              <a:rPr lang="hr-HR" sz="2600" dirty="0"/>
              <a:t>.</a:t>
            </a:r>
          </a:p>
          <a:p>
            <a:endParaRPr lang="hr-HR" sz="2600" i="1" dirty="0"/>
          </a:p>
        </p:txBody>
      </p:sp>
      <p:pic>
        <p:nvPicPr>
          <p:cNvPr id="14" name="3_9__invisible_in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35748" y="55678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58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617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399" y="3081338"/>
            <a:ext cx="5663038" cy="27765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54338" y="1378605"/>
            <a:ext cx="69008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dirty="0"/>
              <a:t>PROJECT TIME</a:t>
            </a:r>
          </a:p>
        </p:txBody>
      </p:sp>
    </p:spTree>
    <p:extLst>
      <p:ext uri="{BB962C8B-B14F-4D97-AF65-F5344CB8AC3E}">
        <p14:creationId xmlns:p14="http://schemas.microsoft.com/office/powerpoint/2010/main" val="110993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2631</TotalTime>
  <Words>198</Words>
  <Application>Microsoft Office PowerPoint</Application>
  <PresentationFormat>Widescreen</PresentationFormat>
  <Paragraphs>60</Paragraphs>
  <Slides>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UNIT 3: School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Who am I?</dc:title>
  <dc:creator>Marina Komadina</dc:creator>
  <cp:lastModifiedBy>Sanja Ivoš</cp:lastModifiedBy>
  <cp:revision>237</cp:revision>
  <dcterms:created xsi:type="dcterms:W3CDTF">2020-09-19T11:02:00Z</dcterms:created>
  <dcterms:modified xsi:type="dcterms:W3CDTF">2022-09-14T11:52:56Z</dcterms:modified>
</cp:coreProperties>
</file>